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356" r:id="rId2"/>
    <p:sldId id="279" r:id="rId3"/>
    <p:sldId id="281" r:id="rId4"/>
    <p:sldId id="357" r:id="rId5"/>
    <p:sldId id="359" r:id="rId6"/>
    <p:sldId id="358" r:id="rId7"/>
    <p:sldId id="343" r:id="rId8"/>
    <p:sldId id="344" r:id="rId9"/>
    <p:sldId id="345" r:id="rId10"/>
    <p:sldId id="346" r:id="rId11"/>
    <p:sldId id="383" r:id="rId12"/>
    <p:sldId id="302" r:id="rId13"/>
    <p:sldId id="360" r:id="rId14"/>
    <p:sldId id="371" r:id="rId15"/>
    <p:sldId id="372" r:id="rId16"/>
    <p:sldId id="361" r:id="rId17"/>
    <p:sldId id="306" r:id="rId18"/>
    <p:sldId id="318" r:id="rId19"/>
    <p:sldId id="384" r:id="rId20"/>
    <p:sldId id="367" r:id="rId21"/>
    <p:sldId id="365" r:id="rId22"/>
    <p:sldId id="363" r:id="rId23"/>
    <p:sldId id="369" r:id="rId24"/>
    <p:sldId id="368" r:id="rId25"/>
    <p:sldId id="364" r:id="rId26"/>
    <p:sldId id="315" r:id="rId27"/>
    <p:sldId id="362" r:id="rId28"/>
    <p:sldId id="316" r:id="rId29"/>
    <p:sldId id="317" r:id="rId30"/>
    <p:sldId id="336" r:id="rId31"/>
    <p:sldId id="319" r:id="rId3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ims" id="{D8F4DBAE-51BD-F040-8312-8150D78E4BFF}">
          <p14:sldIdLst>
            <p14:sldId id="356"/>
            <p14:sldId id="279"/>
            <p14:sldId id="281"/>
            <p14:sldId id="357"/>
            <p14:sldId id="359"/>
            <p14:sldId id="358"/>
          </p14:sldIdLst>
        </p14:section>
        <p14:section name="Paralanguage / telling the listener" id="{FD844FD3-3802-D948-89D2-D472B53E12D5}">
          <p14:sldIdLst>
            <p14:sldId id="343"/>
            <p14:sldId id="344"/>
            <p14:sldId id="345"/>
            <p14:sldId id="346"/>
            <p14:sldId id="383"/>
          </p14:sldIdLst>
        </p14:section>
        <p14:section name="Block 2 - partner storytelling" id="{7694EAD5-C0F9-8948-89E8-36C3EA7EF1EC}">
          <p14:sldIdLst>
            <p14:sldId id="302"/>
            <p14:sldId id="360"/>
            <p14:sldId id="371"/>
            <p14:sldId id="372"/>
            <p14:sldId id="361"/>
            <p14:sldId id="306"/>
            <p14:sldId id="318"/>
            <p14:sldId id="384"/>
          </p14:sldIdLst>
        </p14:section>
        <p14:section name="Bock 3 Methodology" id="{FD5C36CC-C0F4-A140-86D7-AFDF2D9F4AE2}">
          <p14:sldIdLst>
            <p14:sldId id="367"/>
            <p14:sldId id="365"/>
            <p14:sldId id="363"/>
            <p14:sldId id="369"/>
            <p14:sldId id="368"/>
            <p14:sldId id="364"/>
          </p14:sldIdLst>
        </p14:section>
        <p14:section name="End - feedback" id="{3B7552BA-1635-4F48-8078-1249A43363F0}">
          <p14:sldIdLst>
            <p14:sldId id="315"/>
            <p14:sldId id="362"/>
            <p14:sldId id="316"/>
            <p14:sldId id="317"/>
            <p14:sldId id="336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384"/>
    <p:restoredTop sz="94646"/>
  </p:normalViewPr>
  <p:slideViewPr>
    <p:cSldViewPr snapToGrid="0" snapToObjects="1">
      <p:cViewPr varScale="1">
        <p:scale>
          <a:sx n="16" d="100"/>
          <a:sy n="16" d="100"/>
        </p:scale>
        <p:origin x="208" y="17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FF27F-F546-2748-B5A9-65F18E77918C}" type="datetimeFigureOut">
              <a:rPr lang="en-DE" smtClean="0"/>
              <a:t>05.03.21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26090-9BBD-8841-B31C-7F406A19789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067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60D80-CDFD-426E-AE16-EB1B753DA38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7618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60D80-CDFD-426E-AE16-EB1B753DA385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087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1361D-CDAA-A44D-A215-C86337018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ABB14-2210-2D44-8673-95049A985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B0ACA-39A4-A944-AE14-D745DA1B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14593-0425-8349-9392-98FAADAF5AA5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EF1C8-C07D-B648-95E8-5E91B848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19B78-A9B8-7748-9A12-8164E6E48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65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810C-F92C-B94A-960D-A39AC5EB0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32047C-D5B1-ED4F-BDF8-A088A5C8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453DA-F430-3A4A-96BE-651226E6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50F78-74AA-2F41-9DCC-F6BE5F963E79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391EC-5EA0-1E4A-89E7-F7A1857CC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42EDA-78D7-3746-ABDE-09310387A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210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D1FC31-062B-794B-9437-A495C1977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7F273-0A31-584B-9A09-75A86F571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06D8D-0941-3542-9CF1-303DA38C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A976-D37F-0343-B73A-574BEB1D7177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B6B8F-A767-CF49-A485-B3CA1125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45027-A0A9-D84B-BFC9-AF194080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1223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2477D-910B-4094-99B8-447551A136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Inhaltsfolien ein- oder zweizeilig</a:t>
            </a:r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A9094642-F2B1-4A25-ABB9-281609E0B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0548" y="6280875"/>
            <a:ext cx="9000000" cy="32163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 dirty="0"/>
              <a:t>Name der Präsentation | Datum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511F6D58-12C2-4224-85A6-2701E5193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9876" y="6282000"/>
            <a:ext cx="424993" cy="32163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1" u="none">
                <a:solidFill>
                  <a:schemeClr val="tx1"/>
                </a:solidFill>
                <a:latin typeface="+mj-lt"/>
              </a:defRPr>
            </a:lvl1pPr>
          </a:lstStyle>
          <a:p>
            <a:fld id="{6B324290-F1A5-46D5-B2CF-B69CCF61B731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Textplatzhalter 4">
            <a:extLst>
              <a:ext uri="{FF2B5EF4-FFF2-40B4-BE49-F238E27FC236}">
                <a16:creationId xmlns:a16="http://schemas.microsoft.com/office/drawing/2014/main" id="{1F66353E-6DAC-42F4-8096-991EB537BE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999" y="658799"/>
            <a:ext cx="11368800" cy="360001"/>
          </a:xfrm>
        </p:spPr>
        <p:txBody>
          <a:bodyPr/>
          <a:lstStyle>
            <a:lvl1pPr>
              <a:lnSpc>
                <a:spcPct val="92000"/>
              </a:lnSpc>
              <a:defRPr sz="2350">
                <a:latin typeface="+mj-lt"/>
              </a:defRPr>
            </a:lvl1pPr>
            <a:lvl2pPr marL="0" indent="0">
              <a:lnSpc>
                <a:spcPts val="2600"/>
              </a:lnSpc>
              <a:buFontTx/>
              <a:buNone/>
              <a:defRPr sz="2350">
                <a:latin typeface="+mj-lt"/>
              </a:defRPr>
            </a:lvl2pPr>
            <a:lvl3pPr marL="0" indent="0">
              <a:lnSpc>
                <a:spcPts val="2600"/>
              </a:lnSpc>
              <a:buFontTx/>
              <a:buNone/>
              <a:defRPr sz="2350">
                <a:latin typeface="+mj-lt"/>
              </a:defRPr>
            </a:lvl3pPr>
            <a:lvl4pPr marL="0" indent="0">
              <a:lnSpc>
                <a:spcPts val="2600"/>
              </a:lnSpc>
              <a:buFontTx/>
              <a:buNone/>
              <a:defRPr sz="2350">
                <a:latin typeface="+mj-lt"/>
              </a:defRPr>
            </a:lvl4pPr>
            <a:lvl5pPr>
              <a:lnSpc>
                <a:spcPts val="2600"/>
              </a:lnSpc>
              <a:defRPr sz="2350" b="0"/>
            </a:lvl5pPr>
            <a:lvl6pPr>
              <a:lnSpc>
                <a:spcPts val="2600"/>
              </a:lnSpc>
              <a:defRPr sz="2350">
                <a:latin typeface="+mj-lt"/>
              </a:defRPr>
            </a:lvl6pPr>
            <a:lvl7pPr marL="0" indent="0">
              <a:lnSpc>
                <a:spcPts val="2600"/>
              </a:lnSpc>
              <a:buFontTx/>
              <a:buNone/>
              <a:defRPr sz="2350"/>
            </a:lvl7pPr>
            <a:lvl8pPr marL="0" indent="0">
              <a:lnSpc>
                <a:spcPts val="2600"/>
              </a:lnSpc>
              <a:buFontTx/>
              <a:buNone/>
              <a:defRPr sz="2350"/>
            </a:lvl8pPr>
            <a:lvl9pPr>
              <a:lnSpc>
                <a:spcPts val="2600"/>
              </a:lnSpc>
              <a:defRPr sz="2350" b="0"/>
            </a:lvl9pPr>
          </a:lstStyle>
          <a:p>
            <a:pPr lvl="0"/>
            <a:r>
              <a:rPr lang="de-DE" dirty="0"/>
              <a:t>Subheadline bearbeiten</a:t>
            </a:r>
          </a:p>
        </p:txBody>
      </p:sp>
    </p:spTree>
    <p:extLst>
      <p:ext uri="{BB962C8B-B14F-4D97-AF65-F5344CB8AC3E}">
        <p14:creationId xmlns:p14="http://schemas.microsoft.com/office/powerpoint/2010/main" val="2370614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79C4E-022F-7E41-A3F3-CE9BA9B25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40EA-65BB-2D4A-889D-80B371214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857AB-6E8B-9E4C-8E1E-ED7FF58D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7D78F-11B1-C94E-AB9E-CE50343AE298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109B3-E399-DC47-9A00-8491292F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A4E53-AE3C-C144-98ED-50BA8FC4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4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AFE0-F17C-E747-A00A-AAE8EFED1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FE084-2010-0A48-8219-4BC9C9B2D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B682E-8293-694E-9D69-AB6954185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FB52-D07A-564F-A054-D123FC244713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2AC89-CFED-A549-A902-A7ADBD7B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C85B1-37B3-5E48-8A60-44C73606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143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7624-E590-B943-8BA7-C3F78CA8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F2737-27FE-F041-9D4B-BAFD96F04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16F42-0C3F-4746-A243-F0AF2DB7C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0BBA8-EEB0-DF45-9AF6-B785D0D1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2442-B7B3-2946-A6F0-E5F78FAF5320}" type="datetime1">
              <a:rPr lang="de-DE" smtClean="0"/>
              <a:t>05.03.21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2293E-B0B2-A94E-8AE9-169C04BE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D3954-DDC2-1F47-A31F-43546A4C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957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390B-6FC8-3A42-A991-7C2B2DC5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CFB6E-ED6A-E949-854F-AFBF193C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962DA-A414-1C4A-8C40-097BAFA89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6D6BB4-9EFF-0F4A-9D16-720C58F19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4C3F70-3289-0F49-B386-F2A2945F4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A6589-929B-8D41-940D-09DAB776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5AC81-715C-AF40-9BEA-E8E0EFF8EA72}" type="datetime1">
              <a:rPr lang="de-DE" smtClean="0"/>
              <a:t>05.03.21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CF889-BFE0-A842-B388-7203A008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615F94-B45B-A24E-8FDC-1A3CB541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650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80C7-2ED6-8747-8714-BF87F346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87891-C516-E34F-AC79-0C67BC17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B9B2-FABE-4541-908B-FB71EC229CF1}" type="datetime1">
              <a:rPr lang="de-DE" smtClean="0"/>
              <a:t>05.03.21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8F499-0073-ED41-BA64-EE1C5508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6D0E2-3962-8A45-8479-4B6A0925D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488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01D093-06A0-B14C-AC3F-B26F1F267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FEE5-45B9-F547-A8B5-6CBD52E10E82}" type="datetime1">
              <a:rPr lang="de-DE" smtClean="0"/>
              <a:t>05.03.21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33B31-F6EF-1640-BB56-E7F739DC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80819-3979-8142-B186-EC0ADE0E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786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17CA-6CA7-544E-A8DC-12E13FA01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0490-32BF-3046-9A2F-74CBCD397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AE85C-2F69-6F47-B6A1-D37376592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D9276-9A8B-D947-9251-331DFFA5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3D55-EBB5-1145-A99A-15158A2B55CB}" type="datetime1">
              <a:rPr lang="de-DE" smtClean="0"/>
              <a:t>05.03.21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10729-6947-F54E-BEAE-44352AE8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5BE15-35F1-D444-A039-6D3C3C9F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117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4D0-7AA5-F145-BD35-30919673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A9B8A-C21D-374E-8786-1A02E4A15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EDA88-5FA3-7D43-8DFD-CB4B387B1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01A27-F269-B448-AFA4-03832991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7A9F-EDAC-8C41-B595-B6623688096F}" type="datetime1">
              <a:rPr lang="de-DE" smtClean="0"/>
              <a:t>05.03.21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25D6D-F2EE-9C4D-855C-207B12DA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5A5FF-24BA-1644-B8FE-1FC7EC94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372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55CB4-63CF-4F4A-A1F4-5E32CFDF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51470-F406-2945-B9AD-59F70DF3E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27DB-8377-C34F-A825-6FA1681BA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FD19C-B1FB-D545-892B-2AD3A56EE8CB}" type="datetime1">
              <a:rPr lang="de-DE" smtClean="0"/>
              <a:t>05.03.21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6FFD8-F799-BC4F-B22A-D06494FB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2E24-B549-3448-977B-8572EEA14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624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265D4-A6EC-AE4C-A56F-C2BD6EE0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D0639-2C8F-F24C-879A-FD433470791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01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8999"/>
            <a:ext cx="11647357" cy="2657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	</a:t>
            </a:r>
            <a:r>
              <a:rPr lang="en-DE" sz="5400" b="1" i="1" u="sng" dirty="0">
                <a:solidFill>
                  <a:srgbClr val="FF0000"/>
                </a:solidFill>
              </a:rPr>
              <a:t>But the artist tells the listener!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10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C5F79-46E8-9C40-8C4B-4A80E476F58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56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99456" y="322845"/>
            <a:ext cx="10580588" cy="695953"/>
          </a:xfrm>
        </p:spPr>
        <p:txBody>
          <a:bodyPr>
            <a:normAutofit fontScale="90000"/>
          </a:bodyPr>
          <a:lstStyle/>
          <a:p>
            <a:br>
              <a:rPr lang="en-GB" i="1" dirty="0"/>
            </a:br>
            <a:r>
              <a:rPr lang="de-DE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Pausenprogramm (11.30-12.00)</a:t>
            </a:r>
            <a:br>
              <a:rPr lang="de-DE" b="1" dirty="0"/>
            </a:br>
            <a:endParaRPr lang="de-DE" b="1" dirty="0"/>
          </a:p>
        </p:txBody>
      </p:sp>
      <p:pic>
        <p:nvPicPr>
          <p:cNvPr id="6" name="Grafik 5" descr="Chinesische Teekanne und Tasse mit einfarbiger Füllung">
            <a:extLst>
              <a:ext uri="{FF2B5EF4-FFF2-40B4-BE49-F238E27FC236}">
                <a16:creationId xmlns:a16="http://schemas.microsoft.com/office/drawing/2014/main" id="{576A7032-F530-6B42-9EA9-A24478E71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9024" y="290109"/>
            <a:ext cx="770432" cy="770432"/>
          </a:xfrm>
          <a:prstGeom prst="rect">
            <a:avLst/>
          </a:prstGeom>
        </p:spPr>
      </p:pic>
      <p:graphicFrame>
        <p:nvGraphicFramePr>
          <p:cNvPr id="7" name="Tabelle 8">
            <a:extLst>
              <a:ext uri="{FF2B5EF4-FFF2-40B4-BE49-F238E27FC236}">
                <a16:creationId xmlns:a16="http://schemas.microsoft.com/office/drawing/2014/main" id="{7BA2C7B1-A71B-7242-96D5-DE97595532E9}"/>
              </a:ext>
            </a:extLst>
          </p:cNvPr>
          <p:cNvGraphicFramePr>
            <a:graphicFrameLocks noGrp="1"/>
          </p:cNvGraphicFramePr>
          <p:nvPr/>
        </p:nvGraphicFramePr>
        <p:xfrm>
          <a:off x="429023" y="1214339"/>
          <a:ext cx="11158372" cy="5198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6769">
                  <a:extLst>
                    <a:ext uri="{9D8B030D-6E8A-4147-A177-3AD203B41FA5}">
                      <a16:colId xmlns:a16="http://schemas.microsoft.com/office/drawing/2014/main" val="3241741766"/>
                    </a:ext>
                  </a:extLst>
                </a:gridCol>
                <a:gridCol w="3115756">
                  <a:extLst>
                    <a:ext uri="{9D8B030D-6E8A-4147-A177-3AD203B41FA5}">
                      <a16:colId xmlns:a16="http://schemas.microsoft.com/office/drawing/2014/main" val="846228095"/>
                    </a:ext>
                  </a:extLst>
                </a:gridCol>
                <a:gridCol w="3177914">
                  <a:extLst>
                    <a:ext uri="{9D8B030D-6E8A-4147-A177-3AD203B41FA5}">
                      <a16:colId xmlns:a16="http://schemas.microsoft.com/office/drawing/2014/main" val="2346718561"/>
                    </a:ext>
                  </a:extLst>
                </a:gridCol>
                <a:gridCol w="3147933">
                  <a:extLst>
                    <a:ext uri="{9D8B030D-6E8A-4147-A177-3AD203B41FA5}">
                      <a16:colId xmlns:a16="http://schemas.microsoft.com/office/drawing/2014/main" val="3001854266"/>
                    </a:ext>
                  </a:extLst>
                </a:gridCol>
              </a:tblGrid>
              <a:tr h="46092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de-DE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Cornelsen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Klett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Westermann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26992"/>
                  </a:ext>
                </a:extLst>
              </a:tr>
              <a:tr h="80661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Räume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cornelsen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klett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westermann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673027"/>
                  </a:ext>
                </a:extLst>
              </a:tr>
              <a:tr h="184369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11.30 Uhr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„Snack“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Lernen mit 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Apps</a:t>
                      </a:r>
                      <a:r>
                        <a:rPr lang="de-DE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ChatClass</a:t>
                      </a: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passend zu </a:t>
                      </a:r>
                      <a:r>
                        <a:rPr lang="de-DE" sz="18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Access, </a:t>
                      </a:r>
                      <a:r>
                        <a:rPr lang="de-DE" sz="18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Lighthouse</a:t>
                      </a:r>
                      <a:endParaRPr lang="de-DE" sz="1800" b="0" i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BuchTaucher</a:t>
                      </a: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passend zu </a:t>
                      </a:r>
                      <a:r>
                        <a:rPr lang="de-DE" sz="18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Sally und Sunshine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</a:t>
                      </a:r>
                      <a:r>
                        <a:rPr lang="de-DE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digitale Unterrichts-assistent von Klett 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Ihr wertvoller Begleiter im Distanzunterricht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Kurzpräsentation des </a:t>
                      </a:r>
                      <a:r>
                        <a:rPr lang="de-DE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digitalen Unterrichts-systems </a:t>
                      </a: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BiBox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414720"/>
                  </a:ext>
                </a:extLst>
              </a:tr>
              <a:tr h="80661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 Anschluss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offene Schulberater-</a:t>
                      </a:r>
                      <a:r>
                        <a:rPr lang="de-DE" sz="18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sprechstunde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offene Schulberater-sprechstunde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offene Schulberater-</a:t>
                      </a:r>
                      <a:r>
                        <a:rPr kumimoji="0" lang="de-DE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sprechstunde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561520"/>
                  </a:ext>
                </a:extLst>
              </a:tr>
              <a:tr h="12803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Berater*innen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Anja Baer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Michaela Rupp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Sklass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Olaf Behrmann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Klaus-Dieter Färber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Thomas Berger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Ruth von Borck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Kezia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Raabe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14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188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5" y="2243895"/>
            <a:ext cx="11019294" cy="44775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Approx. 20 min.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You will be sent to a breakout room with 2 or 3 others who have learnt the same story.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Each time you go to a breakout room, please switch on your video</a:t>
            </a:r>
          </a:p>
          <a:p>
            <a:pPr marL="742950" indent="-742950">
              <a:buFont typeface="+mj-lt"/>
              <a:buAutoNum type="arabicPeriod"/>
            </a:pP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EF6E-65B5-0F46-86EA-00F24F43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12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4B5A1-E58F-0647-8CA8-BCCCCD4D2AA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737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endParaRPr lang="en-DE" sz="4200" b="1" dirty="0"/>
          </a:p>
          <a:p>
            <a:endParaRPr lang="en-DE" sz="4200" b="1" dirty="0"/>
          </a:p>
          <a:p>
            <a:endParaRPr lang="en-DE" sz="4200" b="1" dirty="0"/>
          </a:p>
          <a:p>
            <a:pPr marL="0" indent="0" algn="ctr">
              <a:buNone/>
            </a:pP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13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251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r>
              <a:rPr lang="en-DE" sz="4200" b="1" dirty="0"/>
              <a:t>Discuss using paralanguage to tell the story</a:t>
            </a:r>
          </a:p>
          <a:p>
            <a:endParaRPr lang="en-DE" sz="4200" b="1" dirty="0"/>
          </a:p>
          <a:p>
            <a:endParaRPr lang="en-DE" sz="4200" b="1" dirty="0"/>
          </a:p>
          <a:p>
            <a:pPr marL="0" indent="0" algn="ctr">
              <a:buNone/>
            </a:pP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14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490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263062"/>
            <a:ext cx="11053762" cy="42794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4200" b="1" dirty="0"/>
              <a:t>In the breakout room:</a:t>
            </a:r>
          </a:p>
          <a:p>
            <a:r>
              <a:rPr lang="en-GB" sz="4200" b="1" dirty="0"/>
              <a:t>C</a:t>
            </a:r>
            <a:r>
              <a:rPr lang="en-DE" sz="4200" b="1" dirty="0"/>
              <a:t>heck your understanding of the story</a:t>
            </a:r>
          </a:p>
          <a:p>
            <a:r>
              <a:rPr lang="en-DE" sz="4200" b="1" dirty="0"/>
              <a:t>Discuss using paralanguage to tell the story</a:t>
            </a:r>
          </a:p>
          <a:p>
            <a:r>
              <a:rPr lang="en-DE" sz="4200" b="1" dirty="0"/>
              <a:t>Discuss a good beginning and ending</a:t>
            </a:r>
          </a:p>
          <a:p>
            <a:endParaRPr lang="en-DE" sz="4200" b="1" dirty="0"/>
          </a:p>
          <a:p>
            <a:pPr marL="0" indent="0" algn="ctr">
              <a:buNone/>
            </a:pPr>
            <a:r>
              <a:rPr lang="en-DE" sz="4200" b="1" i="1" dirty="0">
                <a:solidFill>
                  <a:srgbClr val="FF0000"/>
                </a:solidFill>
              </a:rPr>
              <a:t>You do NOT need to agree on any of these points!</a:t>
            </a:r>
            <a:endParaRPr lang="en-DE" sz="4200" b="1" i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15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58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5" y="2243895"/>
            <a:ext cx="11019294" cy="44775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dirty="0"/>
              <a:t>Approx. 20 min.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You will them be sent to a NEW breakout room with one person who has worked on a different story.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>
              <a:buNone/>
            </a:pPr>
            <a:r>
              <a:rPr lang="en-GB" sz="3600" b="1" dirty="0"/>
              <a:t>With your video on, tell your new partner </a:t>
            </a:r>
            <a:r>
              <a:rPr lang="en-GB" sz="3600" b="1" i="1" dirty="0"/>
              <a:t>your</a:t>
            </a:r>
            <a:r>
              <a:rPr lang="en-GB" sz="3600" b="1" dirty="0"/>
              <a:t> story.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performance mode!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NOT to look at a piece of paper!</a:t>
            </a:r>
          </a:p>
          <a:p>
            <a:pPr marL="742950" indent="-742950">
              <a:buFont typeface="+mj-lt"/>
              <a:buAutoNum type="arabicPeriod"/>
            </a:pP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EF6E-65B5-0F46-86EA-00F24F43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16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4B5A1-E58F-0647-8CA8-BCCCCD4D2AA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6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2" y="3429000"/>
            <a:ext cx="11444287" cy="2550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DE" sz="3600" b="1" u="sng" dirty="0"/>
              <a:t>After each story</a:t>
            </a:r>
            <a:r>
              <a:rPr lang="en-DE" sz="3600" b="1" dirty="0"/>
              <a:t>, the listener gives short feedback:</a:t>
            </a:r>
          </a:p>
          <a:p>
            <a:pPr marL="0" indent="0">
              <a:buNone/>
            </a:pPr>
            <a:endParaRPr lang="en-DE" sz="3600" b="1" dirty="0"/>
          </a:p>
          <a:p>
            <a:pPr marL="0" indent="0">
              <a:buNone/>
            </a:pPr>
            <a:r>
              <a:rPr lang="en-GB" sz="3600" b="1" dirty="0"/>
              <a:t>	First s</a:t>
            </a:r>
            <a:r>
              <a:rPr lang="en-DE" sz="3600" b="1" dirty="0"/>
              <a:t>omething positive </a:t>
            </a:r>
            <a:r>
              <a:rPr lang="en-DE" sz="3600" b="1" dirty="0">
                <a:solidFill>
                  <a:srgbClr val="FF0000"/>
                </a:solidFill>
              </a:rPr>
              <a:t>(to make the teller </a:t>
            </a:r>
            <a:r>
              <a:rPr lang="en-DE" sz="3600" b="1" i="1" u="sng" dirty="0">
                <a:solidFill>
                  <a:srgbClr val="FF0000"/>
                </a:solidFill>
              </a:rPr>
              <a:t>glow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DE" sz="3600" b="1" dirty="0"/>
              <a:t>	Then something to change </a:t>
            </a:r>
            <a:r>
              <a:rPr lang="en-DE" sz="3600" b="1" dirty="0">
                <a:solidFill>
                  <a:srgbClr val="FF0000"/>
                </a:solidFill>
              </a:rPr>
              <a:t>(to help the teller </a:t>
            </a:r>
            <a:r>
              <a:rPr lang="en-DE" sz="3600" b="1" i="1" u="sng" dirty="0">
                <a:solidFill>
                  <a:srgbClr val="FF0000"/>
                </a:solidFill>
              </a:rPr>
              <a:t>grow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A8E9F-5A68-974C-AFFF-344299D022E8}"/>
              </a:ext>
            </a:extLst>
          </p:cNvPr>
          <p:cNvSpPr txBox="1"/>
          <p:nvPr/>
        </p:nvSpPr>
        <p:spPr>
          <a:xfrm>
            <a:off x="3790314" y="2171106"/>
            <a:ext cx="4097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4800" b="1" i="1" dirty="0">
                <a:solidFill>
                  <a:srgbClr val="FF0000"/>
                </a:solidFill>
              </a:rPr>
              <a:t>Glows &amp; Grows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0A7A4-C1A5-F541-9C0E-9C66528C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17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78B752-AF8C-9946-A9B5-8006F07A6101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59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2417736"/>
            <a:ext cx="11670224" cy="3846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800" b="1" dirty="0"/>
          </a:p>
          <a:p>
            <a:pPr marL="0" indent="0">
              <a:buNone/>
            </a:pPr>
            <a:r>
              <a:rPr lang="en-GB" sz="3600" b="1" dirty="0"/>
              <a:t>When you have finished, return to the main meeting.</a:t>
            </a:r>
          </a:p>
          <a:p>
            <a:pPr marL="0" indent="0">
              <a:buNone/>
            </a:pPr>
            <a:r>
              <a:rPr lang="en-GB" sz="48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45F78-BD87-6247-9AEC-75741093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18</a:t>
            </a:fld>
            <a:endParaRPr lang="en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8F0EAC-2635-7142-98AB-953D1485A64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59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99456" y="322845"/>
            <a:ext cx="10580588" cy="695953"/>
          </a:xfrm>
        </p:spPr>
        <p:txBody>
          <a:bodyPr>
            <a:normAutofit fontScale="90000"/>
          </a:bodyPr>
          <a:lstStyle/>
          <a:p>
            <a:br>
              <a:rPr lang="en-GB" i="1" dirty="0"/>
            </a:br>
            <a:r>
              <a:rPr lang="de-DE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Pausenprogramm (13.00-14.00)</a:t>
            </a:r>
            <a:br>
              <a:rPr lang="de-DE" b="1" dirty="0"/>
            </a:br>
            <a:endParaRPr lang="de-DE" b="1" dirty="0"/>
          </a:p>
        </p:txBody>
      </p:sp>
      <p:pic>
        <p:nvPicPr>
          <p:cNvPr id="6" name="Grafik 5" descr="Chinesische Teekanne und Tasse mit einfarbiger Füllung">
            <a:extLst>
              <a:ext uri="{FF2B5EF4-FFF2-40B4-BE49-F238E27FC236}">
                <a16:creationId xmlns:a16="http://schemas.microsoft.com/office/drawing/2014/main" id="{576A7032-F530-6B42-9EA9-A24478E71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9024" y="290109"/>
            <a:ext cx="770432" cy="770432"/>
          </a:xfrm>
          <a:prstGeom prst="rect">
            <a:avLst/>
          </a:prstGeom>
        </p:spPr>
      </p:pic>
      <p:graphicFrame>
        <p:nvGraphicFramePr>
          <p:cNvPr id="7" name="Tabelle 8">
            <a:extLst>
              <a:ext uri="{FF2B5EF4-FFF2-40B4-BE49-F238E27FC236}">
                <a16:creationId xmlns:a16="http://schemas.microsoft.com/office/drawing/2014/main" id="{7BA2C7B1-A71B-7242-96D5-DE9759553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157453"/>
              </p:ext>
            </p:extLst>
          </p:nvPr>
        </p:nvGraphicFramePr>
        <p:xfrm>
          <a:off x="429023" y="1214339"/>
          <a:ext cx="11158372" cy="5198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6769">
                  <a:extLst>
                    <a:ext uri="{9D8B030D-6E8A-4147-A177-3AD203B41FA5}">
                      <a16:colId xmlns:a16="http://schemas.microsoft.com/office/drawing/2014/main" val="3241741766"/>
                    </a:ext>
                  </a:extLst>
                </a:gridCol>
                <a:gridCol w="3115756">
                  <a:extLst>
                    <a:ext uri="{9D8B030D-6E8A-4147-A177-3AD203B41FA5}">
                      <a16:colId xmlns:a16="http://schemas.microsoft.com/office/drawing/2014/main" val="846228095"/>
                    </a:ext>
                  </a:extLst>
                </a:gridCol>
                <a:gridCol w="3177914">
                  <a:extLst>
                    <a:ext uri="{9D8B030D-6E8A-4147-A177-3AD203B41FA5}">
                      <a16:colId xmlns:a16="http://schemas.microsoft.com/office/drawing/2014/main" val="2346718561"/>
                    </a:ext>
                  </a:extLst>
                </a:gridCol>
                <a:gridCol w="3147933">
                  <a:extLst>
                    <a:ext uri="{9D8B030D-6E8A-4147-A177-3AD203B41FA5}">
                      <a16:colId xmlns:a16="http://schemas.microsoft.com/office/drawing/2014/main" val="3001854266"/>
                    </a:ext>
                  </a:extLst>
                </a:gridCol>
              </a:tblGrid>
              <a:tr h="46092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de-DE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Cornelsen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Klett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Westermann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26992"/>
                  </a:ext>
                </a:extLst>
              </a:tr>
              <a:tr h="80661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Räume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cornelsen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klett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connect.iqsh.de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lft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-eng-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westermann</a:t>
                      </a:r>
                      <a:endParaRPr lang="de-DE" sz="18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673027"/>
                  </a:ext>
                </a:extLst>
              </a:tr>
              <a:tr h="184369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 Uhr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„Snack“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Lernen mit 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Apps</a:t>
                      </a:r>
                      <a:r>
                        <a:rPr lang="de-DE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ChatClass</a:t>
                      </a: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passend zu </a:t>
                      </a:r>
                      <a:r>
                        <a:rPr lang="de-DE" sz="18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Access, </a:t>
                      </a:r>
                      <a:r>
                        <a:rPr lang="de-DE" sz="1800" b="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Lighthouse</a:t>
                      </a:r>
                      <a:endParaRPr lang="de-DE" sz="1800" b="0" i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BuchTaucher</a:t>
                      </a: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passend zu </a:t>
                      </a:r>
                      <a:r>
                        <a:rPr lang="de-DE" sz="18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Sally und Sunshine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Klett </a:t>
                      </a:r>
                      <a:r>
                        <a:rPr lang="de-DE" sz="1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eCourse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Unterricht individuell und digital gestalten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Kurzpräsentation des </a:t>
                      </a:r>
                      <a:r>
                        <a:rPr lang="de-DE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digitalen Unterrichts-systems </a:t>
                      </a:r>
                      <a:r>
                        <a:rPr lang="de-DE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BiBox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414720"/>
                  </a:ext>
                </a:extLst>
              </a:tr>
              <a:tr h="80661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 Anschluss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offene Schulberater-</a:t>
                      </a:r>
                      <a:r>
                        <a:rPr lang="de-DE" sz="18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sprechstunde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offene Schulberater-</a:t>
                      </a:r>
                      <a:r>
                        <a:rPr kumimoji="0" lang="de-DE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sprechstunde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offene Schulberater-</a:t>
                      </a:r>
                      <a:r>
                        <a:rPr kumimoji="0" lang="de-DE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sprechstunde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561520"/>
                  </a:ext>
                </a:extLst>
              </a:tr>
              <a:tr h="12803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Berater*innen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Anja Baer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Michaela Rupp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Sklass</a:t>
                      </a:r>
                      <a:endParaRPr lang="de-DE" sz="18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Olaf Behrmann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Klaus-Dieter Färber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Thomas Berger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Ruth von Borck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Kezia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Raabe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14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47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sz="3200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endParaRPr lang="en-DE" sz="3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23274-3348-D443-BBAE-13FBDD6A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33CFD6-4BA1-D246-A6DA-D91F1E2A42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66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BE4D1-680B-974C-BC5E-B6B4CC5F2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20</a:t>
            </a:fld>
            <a:endParaRPr lang="en-D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605E3E-E147-844F-91F6-39A7CB2B58A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257800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DE" sz="2200" b="1" i="1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>
                <a:solidFill>
                  <a:prstClr val="black"/>
                </a:solidFill>
              </a:rPr>
            </a:br>
            <a:r>
              <a:rPr lang="en-DE" sz="180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D72ABB-E734-5346-A04E-FBA93DB0DB5F}"/>
              </a:ext>
            </a:extLst>
          </p:cNvPr>
          <p:cNvSpPr txBox="1">
            <a:spLocks/>
          </p:cNvSpPr>
          <p:nvPr/>
        </p:nvSpPr>
        <p:spPr>
          <a:xfrm>
            <a:off x="838200" y="1868558"/>
            <a:ext cx="10515600" cy="4852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Some exercises based on my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6000" b="1" u="sng" dirty="0"/>
              <a:t>Activity Teaching Packs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u="sng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4400" b="1" dirty="0">
                <a:solidFill>
                  <a:srgbClr val="FF0000"/>
                </a:solidFill>
              </a:rPr>
              <a:t>Details on the resources webpage</a:t>
            </a:r>
          </a:p>
          <a:p>
            <a:pPr marL="0" indent="0" algn="ctr">
              <a:buNone/>
            </a:pPr>
            <a:r>
              <a:rPr lang="de-DE" sz="3000" b="1" dirty="0" err="1">
                <a:solidFill>
                  <a:srgbClr val="FF0000"/>
                </a:solidFill>
              </a:rPr>
              <a:t>www.tellatale.eu</a:t>
            </a:r>
            <a:r>
              <a:rPr lang="de-DE" sz="3000" b="1" dirty="0">
                <a:solidFill>
                  <a:srgbClr val="FF0000"/>
                </a:solidFill>
              </a:rPr>
              <a:t>/</a:t>
            </a:r>
            <a:r>
              <a:rPr lang="de-DE" sz="3000" b="1" dirty="0" err="1">
                <a:solidFill>
                  <a:srgbClr val="FF0000"/>
                </a:solidFill>
              </a:rPr>
              <a:t>workshops</a:t>
            </a:r>
            <a:r>
              <a:rPr lang="de-DE" sz="3000" b="1" dirty="0">
                <a:solidFill>
                  <a:srgbClr val="FF0000"/>
                </a:solidFill>
              </a:rPr>
              <a:t>/links-05-03.21</a:t>
            </a:r>
            <a:endParaRPr lang="en-DE" sz="22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BA6B54-68EB-4A48-A3B2-F4AF34E02A62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Methodology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501A68-15F8-034F-9860-F4387E68DFD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A9F332-7827-2243-9CA7-8008061DAD58}" type="slidenum">
              <a:rPr lang="en-DE" smtClean="0"/>
              <a:pPr/>
              <a:t>20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3C5849-8048-AC4C-84D3-41C8B6A6B2CD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42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06438"/>
            <a:ext cx="12192000" cy="6151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3200" b="1" dirty="0"/>
              <a:t>Vocabulary and discussion</a:t>
            </a:r>
          </a:p>
          <a:p>
            <a:pPr marL="0" indent="0">
              <a:buNone/>
            </a:pPr>
            <a:endParaRPr lang="en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DE" sz="3600" b="1" dirty="0"/>
              <a:t>Frightened Mouse  </a:t>
            </a:r>
          </a:p>
          <a:p>
            <a:pPr lvl="1"/>
            <a:r>
              <a:rPr lang="en-DE" sz="3200" b="1" i="1" dirty="0"/>
              <a:t>I want…, Can I…, May I…, Please, may I…, Do you mind if…, I’d like to…, </a:t>
            </a:r>
          </a:p>
          <a:p>
            <a:pPr lvl="1"/>
            <a:r>
              <a:rPr lang="en-DE" sz="3200" b="1" i="1" dirty="0"/>
              <a:t>Thank you…, Thanks…, That is so kind of you…, I really like that. etc.</a:t>
            </a:r>
            <a:endParaRPr lang="en-DE" sz="3200" b="1" dirty="0"/>
          </a:p>
          <a:p>
            <a:pPr marL="0" indent="0">
              <a:buNone/>
            </a:pPr>
            <a:endParaRPr lang="en-DE" sz="3200" b="1" dirty="0"/>
          </a:p>
          <a:p>
            <a:pPr marL="0" indent="0">
              <a:buNone/>
            </a:pPr>
            <a:r>
              <a:rPr lang="en-DE" sz="3200" b="1" dirty="0"/>
              <a:t>Discuss social behaviour – Are </a:t>
            </a:r>
            <a:r>
              <a:rPr lang="en-DE" sz="3200" b="1" i="1" dirty="0"/>
              <a:t>please</a:t>
            </a:r>
            <a:r>
              <a:rPr lang="en-DE" sz="3200" b="1" dirty="0"/>
              <a:t> and </a:t>
            </a:r>
            <a:r>
              <a:rPr lang="en-DE" sz="3200" b="1" i="1" dirty="0"/>
              <a:t>thank you</a:t>
            </a:r>
            <a:r>
              <a:rPr lang="en-DE" sz="3200" b="1" dirty="0"/>
              <a:t> important? </a:t>
            </a:r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908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1579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i="1" dirty="0"/>
              <a:t>Picture/text</a:t>
            </a:r>
            <a:r>
              <a:rPr lang="en-GB" sz="2600" dirty="0"/>
              <a:t> </a:t>
            </a:r>
            <a:r>
              <a:rPr lang="en-GB" sz="2600" i="1" dirty="0"/>
              <a:t>production</a:t>
            </a:r>
            <a:r>
              <a:rPr lang="en-GB" sz="2600" dirty="0"/>
              <a:t> (for more advanced writing skills)</a:t>
            </a:r>
            <a:endParaRPr lang="en-DE" sz="2600" dirty="0"/>
          </a:p>
          <a:p>
            <a:pPr marL="0" indent="0">
              <a:buNone/>
            </a:pPr>
            <a:r>
              <a:rPr lang="de-DE" sz="2000" i="1" dirty="0" err="1"/>
              <a:t>Students</a:t>
            </a:r>
            <a:r>
              <a:rPr lang="de-DE" sz="2000" i="1" dirty="0"/>
              <a:t> </a:t>
            </a:r>
            <a:r>
              <a:rPr lang="de-DE" sz="2000" i="1" dirty="0" err="1"/>
              <a:t>fold</a:t>
            </a:r>
            <a:r>
              <a:rPr lang="de-DE" sz="2000" i="1" dirty="0"/>
              <a:t> a </a:t>
            </a:r>
            <a:r>
              <a:rPr lang="de-DE" sz="2000" i="1" dirty="0" err="1"/>
              <a:t>sheet</a:t>
            </a:r>
            <a:r>
              <a:rPr lang="de-DE" sz="2000" i="1" dirty="0"/>
              <a:t> </a:t>
            </a:r>
            <a:r>
              <a:rPr lang="de-DE" sz="2000" i="1" dirty="0" err="1"/>
              <a:t>of</a:t>
            </a:r>
            <a:r>
              <a:rPr lang="de-DE" sz="2000" i="1" dirty="0"/>
              <a:t> </a:t>
            </a:r>
            <a:r>
              <a:rPr lang="de-DE" sz="2000" i="1" dirty="0" err="1"/>
              <a:t>paper</a:t>
            </a:r>
            <a:r>
              <a:rPr lang="de-DE" sz="2000" i="1" dirty="0"/>
              <a:t> </a:t>
            </a:r>
            <a:r>
              <a:rPr lang="de-DE" sz="2000" i="1" dirty="0" err="1"/>
              <a:t>to</a:t>
            </a:r>
            <a:r>
              <a:rPr lang="de-DE" sz="2000" i="1" dirty="0"/>
              <a:t> </a:t>
            </a:r>
            <a:r>
              <a:rPr lang="de-DE" sz="2000" i="1" dirty="0" err="1"/>
              <a:t>create</a:t>
            </a:r>
            <a:r>
              <a:rPr lang="de-DE" sz="2000" i="1" dirty="0"/>
              <a:t> 6 </a:t>
            </a:r>
            <a:r>
              <a:rPr lang="de-DE" sz="2000" i="1" dirty="0" err="1"/>
              <a:t>boxes</a:t>
            </a:r>
            <a:r>
              <a:rPr lang="de-DE" sz="2000" i="1" dirty="0"/>
              <a:t>. Pictures/</a:t>
            </a:r>
            <a:r>
              <a:rPr lang="de-DE" sz="2000" i="1" dirty="0" err="1"/>
              <a:t>words</a:t>
            </a:r>
            <a:r>
              <a:rPr lang="de-DE" sz="2000" i="1" dirty="0"/>
              <a:t> </a:t>
            </a:r>
            <a:r>
              <a:rPr lang="de-DE" sz="2000" i="1" dirty="0" err="1"/>
              <a:t>re-tell</a:t>
            </a:r>
            <a:r>
              <a:rPr lang="de-DE" sz="2000" i="1" dirty="0"/>
              <a:t> </a:t>
            </a:r>
            <a:r>
              <a:rPr lang="de-DE" sz="2000" i="1" dirty="0" err="1"/>
              <a:t>the</a:t>
            </a:r>
            <a:r>
              <a:rPr lang="de-DE" sz="2000" i="1" dirty="0"/>
              <a:t> </a:t>
            </a:r>
            <a:r>
              <a:rPr lang="de-DE" sz="2000" i="1" dirty="0" err="1"/>
              <a:t>story</a:t>
            </a:r>
            <a:r>
              <a:rPr lang="de-DE" sz="2000" i="1" dirty="0"/>
              <a:t>.</a:t>
            </a:r>
            <a:r>
              <a:rPr lang="en-DE" sz="3200" i="1" dirty="0"/>
              <a:t> </a:t>
            </a:r>
            <a:endParaRPr lang="de-DE" sz="3200" b="1" i="1" dirty="0"/>
          </a:p>
          <a:p>
            <a:pPr marL="0" indent="0">
              <a:buNone/>
            </a:pPr>
            <a:r>
              <a:rPr lang="en-DE" b="1" dirty="0"/>
              <a:t>Task: Draw the pictures and add some words</a:t>
            </a:r>
          </a:p>
          <a:p>
            <a:endParaRPr lang="en-DE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22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2F9412B-FF08-3941-9607-8121C684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11090"/>
              </p:ext>
            </p:extLst>
          </p:nvPr>
        </p:nvGraphicFramePr>
        <p:xfrm>
          <a:off x="338667" y="2323266"/>
          <a:ext cx="11159067" cy="4229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9689">
                  <a:extLst>
                    <a:ext uri="{9D8B030D-6E8A-4147-A177-3AD203B41FA5}">
                      <a16:colId xmlns:a16="http://schemas.microsoft.com/office/drawing/2014/main" val="268480655"/>
                    </a:ext>
                  </a:extLst>
                </a:gridCol>
                <a:gridCol w="3719689">
                  <a:extLst>
                    <a:ext uri="{9D8B030D-6E8A-4147-A177-3AD203B41FA5}">
                      <a16:colId xmlns:a16="http://schemas.microsoft.com/office/drawing/2014/main" val="2280766290"/>
                    </a:ext>
                  </a:extLst>
                </a:gridCol>
                <a:gridCol w="3719689">
                  <a:extLst>
                    <a:ext uri="{9D8B030D-6E8A-4147-A177-3AD203B41FA5}">
                      <a16:colId xmlns:a16="http://schemas.microsoft.com/office/drawing/2014/main" val="3333261751"/>
                    </a:ext>
                  </a:extLst>
                </a:gridCol>
              </a:tblGrid>
              <a:tr h="2114967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1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2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3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972415"/>
                  </a:ext>
                </a:extLst>
              </a:tr>
              <a:tr h="2114967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4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5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6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7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119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9" y="687755"/>
            <a:ext cx="7924175" cy="1757793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b="1" dirty="0"/>
              <a:t>Frightened Mouse: Match the phrases and the screen captures</a:t>
            </a:r>
            <a:endParaRPr lang="en-DE" sz="20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proud.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”Oh, I don’t want to be frightened.”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frightened.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has an idea.</a:t>
            </a:r>
            <a:endParaRPr lang="en-DE" sz="1900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23</a:t>
            </a:fld>
            <a:endParaRPr lang="en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03DC38-D812-CE41-89CD-8BE2AFFBB3F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588936" y="2445548"/>
            <a:ext cx="3553036" cy="20139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C02E05-8345-C847-A289-06F60C86E8F3}"/>
              </a:ext>
            </a:extLst>
          </p:cNvPr>
          <p:cNvPicPr/>
          <p:nvPr/>
        </p:nvPicPr>
        <p:blipFill>
          <a:blip r:embed="rId3"/>
          <a:srcRect/>
          <a:stretch/>
        </p:blipFill>
        <p:spPr>
          <a:xfrm>
            <a:off x="6949413" y="2445548"/>
            <a:ext cx="3553036" cy="19893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3C26F3-4B13-CF4A-A0A7-DE060B1C1889}"/>
              </a:ext>
            </a:extLst>
          </p:cNvPr>
          <p:cNvPicPr/>
          <p:nvPr/>
        </p:nvPicPr>
        <p:blipFill>
          <a:blip r:embed="rId4"/>
          <a:srcRect/>
          <a:stretch/>
        </p:blipFill>
        <p:spPr>
          <a:xfrm>
            <a:off x="620940" y="4524917"/>
            <a:ext cx="3489028" cy="20139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23C9D02-6048-1449-816E-0871DDD80B9C}"/>
              </a:ext>
            </a:extLst>
          </p:cNvPr>
          <p:cNvPicPr/>
          <p:nvPr/>
        </p:nvPicPr>
        <p:blipFill>
          <a:blip r:embed="rId5"/>
          <a:srcRect/>
          <a:stretch/>
        </p:blipFill>
        <p:spPr>
          <a:xfrm>
            <a:off x="6949412" y="4844609"/>
            <a:ext cx="3489028" cy="18768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5C5746-27CF-4A43-A8B5-78063067B790}"/>
              </a:ext>
            </a:extLst>
          </p:cNvPr>
          <p:cNvSpPr txBox="1"/>
          <p:nvPr/>
        </p:nvSpPr>
        <p:spPr>
          <a:xfrm>
            <a:off x="111695" y="246423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E641C-4D8F-0D46-86A9-30330A07D3A0}"/>
              </a:ext>
            </a:extLst>
          </p:cNvPr>
          <p:cNvSpPr txBox="1"/>
          <p:nvPr/>
        </p:nvSpPr>
        <p:spPr>
          <a:xfrm>
            <a:off x="88449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u="sng" dirty="0"/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075829-82A0-A446-81CF-0774B1B48E50}"/>
              </a:ext>
            </a:extLst>
          </p:cNvPr>
          <p:cNvSpPr txBox="1"/>
          <p:nvPr/>
        </p:nvSpPr>
        <p:spPr>
          <a:xfrm>
            <a:off x="6634902" y="24455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70D8C0-5012-2D42-913E-57CE000AC3BF}"/>
              </a:ext>
            </a:extLst>
          </p:cNvPr>
          <p:cNvSpPr txBox="1"/>
          <p:nvPr/>
        </p:nvSpPr>
        <p:spPr>
          <a:xfrm>
            <a:off x="6634902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A48620-A989-9041-8353-706907A86BC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346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5400" dirty="0"/>
              <a:t>The Frightened Mouse</a:t>
            </a:r>
            <a:endParaRPr lang="en-GB" sz="2400" i="1" dirty="0"/>
          </a:p>
          <a:p>
            <a:pPr marL="0" indent="0">
              <a:buNone/>
            </a:pPr>
            <a:endParaRPr lang="en-GB" sz="4000" b="1" i="1" u="sng" dirty="0"/>
          </a:p>
          <a:p>
            <a:pPr marL="0" indent="0">
              <a:buNone/>
            </a:pPr>
            <a:r>
              <a:rPr lang="en-GB" sz="4000" b="1" i="1" u="sng" dirty="0"/>
              <a:t>The magician advertises his services</a:t>
            </a:r>
            <a:endParaRPr lang="en-GB" sz="4000" dirty="0"/>
          </a:p>
          <a:p>
            <a:pPr marL="0" indent="0">
              <a:buNone/>
            </a:pPr>
            <a:r>
              <a:rPr lang="en-GB" sz="4000" dirty="0"/>
              <a:t>Class discussion: How might his advertising poster look</a:t>
            </a:r>
            <a:endParaRPr lang="en-DE" sz="4000" dirty="0"/>
          </a:p>
          <a:p>
            <a:pPr lvl="1"/>
            <a:r>
              <a:rPr lang="en-GB" sz="4000" dirty="0"/>
              <a:t>What image</a:t>
            </a:r>
            <a:endParaRPr lang="en-DE" sz="4000" dirty="0"/>
          </a:p>
          <a:p>
            <a:pPr lvl="1"/>
            <a:r>
              <a:rPr lang="en-GB" sz="4000" dirty="0"/>
              <a:t>What text (headline, strapline, contact details, price)</a:t>
            </a:r>
            <a:endParaRPr lang="en-DE" sz="4000" dirty="0"/>
          </a:p>
          <a:p>
            <a:pPr lvl="1"/>
            <a:r>
              <a:rPr lang="en-GB" sz="4000" dirty="0"/>
              <a:t>Create a poster in class – with as much text as appropriate</a:t>
            </a:r>
          </a:p>
          <a:p>
            <a:pPr marL="457200" lvl="1" indent="0">
              <a:buNone/>
            </a:pPr>
            <a:endParaRPr lang="en-GB" sz="40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GB" sz="4000" dirty="0">
                <a:solidFill>
                  <a:srgbClr val="FF0000"/>
                </a:solidFill>
              </a:rPr>
              <a:t>Further discussion: Which other clients come – and why?</a:t>
            </a:r>
          </a:p>
          <a:p>
            <a:pPr lvl="1"/>
            <a:endParaRPr lang="de-DE" sz="4000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24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5AC6CA-3896-1B40-ACD2-9C6665699128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15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3200" b="1" i="1" dirty="0"/>
              <a:t>Reflection</a:t>
            </a:r>
          </a:p>
          <a:p>
            <a:pPr marL="0" indent="0">
              <a:buNone/>
            </a:pPr>
            <a:endParaRPr lang="en-GB" sz="3200" b="1" i="1" dirty="0"/>
          </a:p>
          <a:p>
            <a:pPr marL="0" indent="0">
              <a:buNone/>
            </a:pPr>
            <a:r>
              <a:rPr lang="en-GB" sz="3200" b="1" i="1" dirty="0"/>
              <a:t>Class discussion/text</a:t>
            </a:r>
            <a:r>
              <a:rPr lang="en-GB" sz="3200" b="1" dirty="0"/>
              <a:t> </a:t>
            </a:r>
            <a:r>
              <a:rPr lang="en-GB" sz="3200" b="1" i="1" dirty="0"/>
              <a:t>production </a:t>
            </a:r>
            <a:r>
              <a:rPr lang="en-GB" sz="2600" dirty="0"/>
              <a:t>(probably in German rather than in the English lesson)</a:t>
            </a:r>
            <a:endParaRPr lang="en-GB" sz="3600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Many years later, the mouse is now </a:t>
            </a:r>
            <a:r>
              <a:rPr lang="en-GB" b="1" dirty="0"/>
              <a:t>The Wise Mouse</a:t>
            </a:r>
            <a:r>
              <a:rPr lang="en-GB" dirty="0"/>
              <a:t>. He talks to/writes about this most important experience so the younger generation of mice can </a:t>
            </a:r>
            <a:r>
              <a:rPr lang="en-GB" b="1" i="1" dirty="0"/>
              <a:t>learn</a:t>
            </a:r>
            <a:r>
              <a:rPr lang="en-GB" dirty="0"/>
              <a:t>. 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Discuss in class what he might include: his fear, his pride, the facts of the story, etc.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If relevant (5</a:t>
            </a:r>
            <a:r>
              <a:rPr lang="en-GB" baseline="30000" dirty="0"/>
              <a:t>th</a:t>
            </a:r>
            <a:r>
              <a:rPr lang="en-GB" dirty="0"/>
              <a:t>/6</a:t>
            </a:r>
            <a:r>
              <a:rPr lang="en-GB" baseline="30000" dirty="0"/>
              <a:t>th</a:t>
            </a:r>
            <a:r>
              <a:rPr lang="en-GB" dirty="0"/>
              <a:t> class), what grammar he might use: past tense, negative structures, adjectives, direct speech, recent grammar, etc.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Class, partner or individual work to write texts (for more advanced writing skills). </a:t>
            </a:r>
            <a:endParaRPr lang="en-DE" dirty="0"/>
          </a:p>
          <a:p>
            <a:pPr lvl="1">
              <a:lnSpc>
                <a:spcPct val="150000"/>
              </a:lnSpc>
            </a:pPr>
            <a:r>
              <a:rPr lang="en-GB" dirty="0"/>
              <a:t>After correction, students can write out a fair copy for classroom display (possibly with illustrations).</a:t>
            </a:r>
            <a:r>
              <a:rPr lang="en-DE" sz="1600" dirty="0"/>
              <a:t> </a:t>
            </a:r>
            <a:endParaRPr lang="en-DE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25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21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26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805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27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28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838200" y="4332158"/>
            <a:ext cx="9921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Did the workshop meet your expectations?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2B323-C4F5-D84E-9F6B-70157356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28</a:t>
            </a:fld>
            <a:endParaRPr lang="en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9ECC34-0E21-9245-8B57-CC2B5898D444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16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838200" y="4332158"/>
            <a:ext cx="9921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Did the workshop meet your expectations?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4B5F4-7D45-B24C-835A-AC886EF5C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29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C548BA-81FD-9B45-9DF0-028562CCD6E9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r>
              <a:rPr lang="en-DE" sz="3200" b="1" dirty="0"/>
              <a:t>Learn where to find more tales and more methodology</a:t>
            </a:r>
          </a:p>
          <a:p>
            <a:endParaRPr lang="en-DE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C5244-8A25-754C-8DCC-E41CA543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1DC9AE-AD5C-3946-915D-CC64531CB2D9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086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747541"/>
            <a:ext cx="10801027" cy="29080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 u="sng" dirty="0">
                <a:solidFill>
                  <a:srgbClr val="FF0000"/>
                </a:solidFill>
              </a:rPr>
              <a:t>What about these PowerPoint slides?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Did they help?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Were they annoying?</a:t>
            </a:r>
          </a:p>
          <a:p>
            <a:pPr marL="0" indent="0" algn="ctr">
              <a:buNone/>
            </a:pPr>
            <a:r>
              <a:rPr lang="en-GB" sz="4000" b="1" dirty="0"/>
              <a:t>I’d really like to know your views.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B7E73-FBC8-0D4D-99F3-D6ADD65BF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30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A46381-8B4A-9A48-ABB8-FF3EED58B63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369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" y="1565833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And a final thank-you </a:t>
            </a:r>
          </a:p>
          <a:p>
            <a:pPr algn="ctr"/>
            <a:r>
              <a:rPr lang="en-DE" sz="4800" b="1" dirty="0"/>
              <a:t>for joining the workshop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1073053" y="3429000"/>
            <a:ext cx="100458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8000" b="1" i="1" dirty="0"/>
              <a:t>Enjoy your storytelling!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ED11E-67CC-F54D-8F7E-72D3DB37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31</a:t>
            </a:fld>
            <a:endParaRPr lang="en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F39E-0C67-4843-A9BB-7400AA2439AE}"/>
              </a:ext>
            </a:extLst>
          </p:cNvPr>
          <p:cNvSpPr txBox="1"/>
          <p:nvPr/>
        </p:nvSpPr>
        <p:spPr>
          <a:xfrm>
            <a:off x="4897464" y="2805193"/>
            <a:ext cx="7617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4000" b="1" u="sn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D53059-754E-7742-8FF4-A445C3CDD38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AD1FAF-2B65-BD4E-8689-46139181FE03}"/>
              </a:ext>
            </a:extLst>
          </p:cNvPr>
          <p:cNvSpPr txBox="1"/>
          <p:nvPr/>
        </p:nvSpPr>
        <p:spPr>
          <a:xfrm>
            <a:off x="114526" y="5338583"/>
            <a:ext cx="11881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Resource page: </a:t>
            </a:r>
          </a:p>
          <a:p>
            <a:r>
              <a:rPr lang="en-GB" sz="3600" dirty="0" err="1">
                <a:solidFill>
                  <a:srgbClr val="FF0000"/>
                </a:solidFill>
              </a:rPr>
              <a:t>www.tellatale.eu</a:t>
            </a:r>
            <a:r>
              <a:rPr lang="en-GB" sz="3600" dirty="0">
                <a:solidFill>
                  <a:srgbClr val="FF0000"/>
                </a:solidFill>
              </a:rPr>
              <a:t>/workshops/links-05-03-21 </a:t>
            </a:r>
          </a:p>
        </p:txBody>
      </p:sp>
    </p:spTree>
    <p:extLst>
      <p:ext uri="{BB962C8B-B14F-4D97-AF65-F5344CB8AC3E}">
        <p14:creationId xmlns:p14="http://schemas.microsoft.com/office/powerpoint/2010/main" val="168909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r>
              <a:rPr lang="en-DE" sz="5400" dirty="0"/>
              <a:t> </a:t>
            </a:r>
            <a:r>
              <a:rPr lang="en-DE" sz="1900" dirty="0"/>
              <a:t> </a:t>
            </a:r>
          </a:p>
          <a:p>
            <a:pPr marL="0" indent="0" algn="ctr">
              <a:buNone/>
            </a:pP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838200" y="172761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>
              <a:solidFill>
                <a:srgbClr val="FF0000"/>
              </a:solidFill>
            </a:endParaRPr>
          </a:p>
          <a:p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4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BECD-C9A5-7B42-9A46-F0E8A0450B0F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5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17F92D-1DF0-0B4A-B73A-5C6F40CB5F6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61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7DB5-9C39-924F-9BF1-810F42DA1DC8}"/>
              </a:ext>
            </a:extLst>
          </p:cNvPr>
          <p:cNvSpPr txBox="1"/>
          <p:nvPr/>
        </p:nvSpPr>
        <p:spPr>
          <a:xfrm>
            <a:off x="838200" y="4969252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3 – Using it in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DE" sz="3200" b="1" dirty="0"/>
              <a:t>Methodology</a:t>
            </a:r>
            <a:endParaRPr lang="en-DE" sz="3200" b="1" u="sng" dirty="0"/>
          </a:p>
          <a:p>
            <a:endParaRPr lang="en-DE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6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9AA9C9-3155-5E47-A5F0-3CF140E2C58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13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113" y="2625480"/>
            <a:ext cx="9136752" cy="3976798"/>
          </a:xfrm>
        </p:spPr>
        <p:txBody>
          <a:bodyPr>
            <a:noAutofit/>
          </a:bodyPr>
          <a:lstStyle/>
          <a:p>
            <a:r>
              <a:rPr lang="en-GB" sz="4400" b="1" dirty="0"/>
              <a:t>Body language  </a:t>
            </a:r>
          </a:p>
          <a:p>
            <a:endParaRPr lang="en-GB" sz="4400" b="1" dirty="0"/>
          </a:p>
          <a:p>
            <a:r>
              <a:rPr lang="en-GB" sz="4400" b="1" dirty="0"/>
              <a:t>Eye contact </a:t>
            </a:r>
          </a:p>
          <a:p>
            <a:endParaRPr lang="en-GB" sz="4400" b="1" dirty="0"/>
          </a:p>
          <a:p>
            <a:r>
              <a:rPr lang="en-GB" sz="4400" b="1" dirty="0"/>
              <a:t>Voice</a:t>
            </a:r>
          </a:p>
          <a:p>
            <a:pPr marL="0" indent="0">
              <a:buNone/>
            </a:pPr>
            <a:endParaRPr lang="en-DE" sz="44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BF45B-84CD-E043-A5EE-9C60844A1094}"/>
              </a:ext>
            </a:extLst>
          </p:cNvPr>
          <p:cNvSpPr txBox="1"/>
          <p:nvPr/>
        </p:nvSpPr>
        <p:spPr>
          <a:xfrm>
            <a:off x="272321" y="1172415"/>
            <a:ext cx="11760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/>
              <a:t>Performance </a:t>
            </a:r>
            <a:r>
              <a:rPr lang="de-DE" sz="6000" b="1" dirty="0" err="1"/>
              <a:t>mode</a:t>
            </a:r>
            <a:r>
              <a:rPr lang="de-DE" sz="6000" b="1" dirty="0"/>
              <a:t> - </a:t>
            </a:r>
            <a:r>
              <a:rPr lang="de-DE" sz="6000" b="1" dirty="0" err="1"/>
              <a:t>Paralanguage</a:t>
            </a:r>
            <a:endParaRPr lang="en-DE" sz="60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7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069CD5-22D2-FC45-BE43-7AD8E5843032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522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8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2EEA80-2801-4E41-8B79-8172980E3ED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86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9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798C09-6A85-9042-82B9-A6347BDBFC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0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lumMod val="75000"/>
          </a:schemeClr>
        </a:solidFill>
      </a:spPr>
      <a:bodyPr rot="0" spcFirstLastPara="0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571500" indent="-571500" algn="l">
          <a:buFont typeface="Arial" panose="020B0604020202020204" pitchFamily="34" charset="0"/>
          <a:buChar char="•"/>
          <a:defRPr sz="4000" b="1" u="sng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19168</TotalTime>
  <Words>1507</Words>
  <Application>Microsoft Macintosh PowerPoint</Application>
  <PresentationFormat>Widescreen</PresentationFormat>
  <Paragraphs>292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 Theme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 Pausenprogramm (11.30-12.00) 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 Pausenprogramm (13.00-14.00) </vt:lpstr>
      <vt:lpstr>PowerPoint Presentation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storytelling in the language classroom</dc:title>
  <dc:creator>Richard Martin</dc:creator>
  <cp:lastModifiedBy>Richard Martin</cp:lastModifiedBy>
  <cp:revision>169</cp:revision>
  <dcterms:created xsi:type="dcterms:W3CDTF">2020-03-29T15:05:44Z</dcterms:created>
  <dcterms:modified xsi:type="dcterms:W3CDTF">2021-03-05T08:43:23Z</dcterms:modified>
</cp:coreProperties>
</file>